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89" r:id="rId3"/>
    <p:sldId id="288" r:id="rId4"/>
    <p:sldId id="297" r:id="rId5"/>
  </p:sldIdLst>
  <p:sldSz cx="17068800" cy="9601200"/>
  <p:notesSz cx="6761163" cy="99425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4896"/>
    <a:srgbClr val="E14A20"/>
    <a:srgbClr val="6AB3E7"/>
    <a:srgbClr val="0033A0"/>
    <a:srgbClr val="CF45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66" autoAdjust="0"/>
    <p:restoredTop sz="94660" autoAdjust="0"/>
  </p:normalViewPr>
  <p:slideViewPr>
    <p:cSldViewPr snapToGrid="0">
      <p:cViewPr>
        <p:scale>
          <a:sx n="51" d="100"/>
          <a:sy n="51" d="100"/>
        </p:scale>
        <p:origin x="-1368" y="-446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55650"/>
            <a:ext cx="6624637" cy="37274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6145" y="4722609"/>
            <a:ext cx="5408841" cy="447387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34149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 dirty="0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26983" y="0"/>
            <a:ext cx="2934149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 dirty="0" smtClean="0">
                <a:latin typeface="Times New Roman"/>
              </a:rPr>
              <a:t>&lt;дата/время&gt;</a:t>
            </a:r>
            <a:endParaRPr lang="ru-RU" sz="1300" b="0" strike="noStrike" spc="-1" dirty="0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45552"/>
            <a:ext cx="2934149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 dirty="0" smtClean="0">
                <a:latin typeface="Times New Roman"/>
              </a:rPr>
              <a:t>&lt;нижний колонтитул&gt;</a:t>
            </a:r>
            <a:endParaRPr lang="ru-RU" sz="1300" b="0" strike="noStrike" spc="-1" dirty="0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26983" y="9445552"/>
            <a:ext cx="2934149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 smtClean="0">
                <a:latin typeface="Times New Roman"/>
              </a:rPr>
              <a:pPr algn="r">
                <a:buNone/>
              </a:pPr>
              <a:t>‹#›</a:t>
            </a:fld>
            <a:endParaRPr lang="ru-RU" sz="13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5823" y="4784542"/>
            <a:ext cx="5409163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29237" y="9443544"/>
            <a:ext cx="2930285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/>
              <a:pPr algn="r">
                <a:lnSpc>
                  <a:spcPct val="100000"/>
                </a:lnSpc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5823" y="4784542"/>
            <a:ext cx="5409163" cy="39148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29237" y="9443544"/>
            <a:ext cx="2930285" cy="49847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/>
              <a:pPr algn="r">
                <a:lnSpc>
                  <a:spcPct val="100000"/>
                </a:lnSpc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=""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="" xmlns:a16="http://schemas.microsoft.com/office/drawing/2014/main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=""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="" xmlns:a16="http://schemas.microsoft.com/office/drawing/2014/main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="" xmlns:a16="http://schemas.microsoft.com/office/drawing/2014/main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F785A62-BDAB-4AC2-B1A2-2131968E2D81}"/>
              </a:ext>
            </a:extLst>
          </p:cNvPr>
          <p:cNvPicPr/>
          <p:nvPr userDrawn="1"/>
        </p:nvPicPr>
        <p:blipFill>
          <a:blip r:embed="rId4" cstate="print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 dirty="0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1.sv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=""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=""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=""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=""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=""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=""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5691672" y="1418254"/>
            <a:ext cx="1137712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800" b="1" dirty="0" smtClean="0">
              <a:solidFill>
                <a:srgbClr val="0033A0"/>
              </a:solidFill>
            </a:endParaRPr>
          </a:p>
        </p:txBody>
      </p:sp>
      <p:pic>
        <p:nvPicPr>
          <p:cNvPr id="20" name="Graphic 6">
            <a:extLst>
              <a:ext uri="{FF2B5EF4-FFF2-40B4-BE49-F238E27FC236}">
                <a16:creationId xmlns=""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13" cstate="print"/>
          <a:stretch/>
        </p:blipFill>
        <p:spPr>
          <a:xfrm>
            <a:off x="279306" y="323054"/>
            <a:ext cx="2748708" cy="1071031"/>
          </a:xfrm>
          <a:prstGeom prst="rect">
            <a:avLst/>
          </a:prstGeom>
          <a:ln w="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15724" y="2559648"/>
            <a:ext cx="10553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sz="66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 «Активные меры содействия занятости» национального проекта «Кадры»</a:t>
            </a:r>
            <a:endParaRPr lang="ru-RU" sz="6600" b="1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39170" y="7109927"/>
            <a:ext cx="5190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E14A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2025-03-25_16-59-5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75567" y="445526"/>
            <a:ext cx="2188564" cy="1735757"/>
          </a:xfrm>
          <a:prstGeom prst="rect">
            <a:avLst/>
          </a:prstGeom>
        </p:spPr>
      </p:pic>
      <p:pic>
        <p:nvPicPr>
          <p:cNvPr id="28" name="Picture 3" descr="K:\INFORM\БРЕНД БУК Работа России\Персонажи\Персонажи\png\illustration_09@2x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3" y="3732551"/>
            <a:ext cx="6764093" cy="5554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957153" y="8259580"/>
            <a:ext cx="484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Специалист службы профориентации ,</a:t>
            </a:r>
          </a:p>
          <a:p>
            <a:r>
              <a:rPr lang="ru-RU" sz="1400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социальной адаптации и профессионального обучения</a:t>
            </a:r>
          </a:p>
          <a:p>
            <a:r>
              <a:rPr lang="ru-RU" sz="1400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400" dirty="0" err="1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Курносова</a:t>
            </a:r>
            <a:r>
              <a:rPr lang="ru-RU" sz="1400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контактный телефон:+7-950-719-28-82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9666" y="2158584"/>
            <a:ext cx="126966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348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обучение(ПО)  и дополнительное профессиональное образование(ДПО) отдельных категорий граждан осуществляется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rgbClr val="0348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348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потребности работодателей в кадрах и в целях приобретения или развития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rgbClr val="0348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348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гражданами имеющихся знаний, компетенций и навыков для обеспечения их занятости.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348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=""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279918" y="330302"/>
            <a:ext cx="2892490" cy="1181257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5" descr="2025-03-25_16-59-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291" y="275982"/>
            <a:ext cx="1948722" cy="1545538"/>
          </a:xfrm>
          <a:prstGeom prst="rect">
            <a:avLst/>
          </a:prstGeom>
        </p:spPr>
      </p:pic>
      <p:pic>
        <p:nvPicPr>
          <p:cNvPr id="7" name="Рисунок 6" descr="illustration_01@2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223" y="3372787"/>
            <a:ext cx="5367577" cy="60065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9659" y="7983378"/>
            <a:ext cx="462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Специалист службы профориентации ,</a:t>
            </a:r>
          </a:p>
          <a:p>
            <a:r>
              <a:rPr lang="ru-RU" sz="1400" dirty="0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социальной адаптации и профессионального обучения</a:t>
            </a:r>
          </a:p>
          <a:p>
            <a:r>
              <a:rPr lang="ru-RU" sz="1400" dirty="0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400" dirty="0" err="1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Курносова</a:t>
            </a:r>
            <a:r>
              <a:rPr lang="ru-RU" sz="1400" dirty="0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dirty="0" smtClean="0">
                <a:solidFill>
                  <a:srgbClr val="0050AA"/>
                </a:solidFill>
                <a:latin typeface="Times New Roman" pitchFamily="18" charset="0"/>
                <a:cs typeface="Times New Roman" pitchFamily="18" charset="0"/>
              </a:rPr>
              <a:t>контактный телефон:+7-950-719-28-82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=""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=""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=""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=""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=""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=""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0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6" name="Graphic 6">
            <a:extLst>
              <a:ext uri="{FF2B5EF4-FFF2-40B4-BE49-F238E27FC236}">
                <a16:creationId xmlns=""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11" cstate="print"/>
          <a:stretch/>
        </p:blipFill>
        <p:spPr>
          <a:xfrm>
            <a:off x="298578" y="404734"/>
            <a:ext cx="2564543" cy="1049312"/>
          </a:xfrm>
          <a:prstGeom prst="rect">
            <a:avLst/>
          </a:prstGeom>
          <a:ln w="0"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410547" y="7389845"/>
            <a:ext cx="1423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endParaRPr lang="ru-RU" sz="3600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4203" y="2818151"/>
            <a:ext cx="14255646" cy="1753849"/>
          </a:xfrm>
          <a:prstGeom prst="roundRect">
            <a:avLst/>
          </a:prstGeom>
          <a:solidFill>
            <a:srgbClr val="6A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1. Получить новую профессию или повысить квалификацию вашей профессии</a:t>
            </a:r>
            <a:endParaRPr lang="ru-RU" sz="4000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74164" y="5039191"/>
            <a:ext cx="14135725" cy="1736362"/>
          </a:xfrm>
          <a:prstGeom prst="roundRect">
            <a:avLst/>
          </a:prstGeom>
          <a:solidFill>
            <a:srgbClr val="6A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2. Востребованные специальности, самые актуальные профессии на рынке труда</a:t>
            </a:r>
            <a:endParaRPr lang="ru-RU" sz="4000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79096" y="7320197"/>
            <a:ext cx="13940852" cy="1673902"/>
          </a:xfrm>
          <a:prstGeom prst="roundRect">
            <a:avLst/>
          </a:prstGeom>
          <a:solidFill>
            <a:srgbClr val="6A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3. Удобный </a:t>
            </a:r>
            <a:r>
              <a:rPr lang="ru-RU" sz="4000" b="1" dirty="0" err="1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 формат, нужен лишь доступ в интернет</a:t>
            </a:r>
            <a:endParaRPr lang="ru-RU" sz="4000" dirty="0">
              <a:solidFill>
                <a:srgbClr val="034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2727" y="989352"/>
            <a:ext cx="9302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E14A20"/>
                </a:solidFill>
                <a:latin typeface="Times New Roman" pitchFamily="18" charset="0"/>
                <a:cs typeface="Times New Roman" pitchFamily="18" charset="0"/>
              </a:rPr>
              <a:t>3 причины принять участия</a:t>
            </a:r>
            <a:endParaRPr lang="ru-RU" sz="6000" dirty="0">
              <a:solidFill>
                <a:srgbClr val="E14A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2025-03-25_16-59-5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795291" y="275982"/>
            <a:ext cx="1948722" cy="154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=""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279918" y="330302"/>
            <a:ext cx="2892490" cy="1181257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 descr="2025-03-25_16-59-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291" y="275982"/>
            <a:ext cx="1948722" cy="1545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6636" y="404734"/>
            <a:ext cx="6468630" cy="1649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   Обучение осуществляют</a:t>
            </a:r>
          </a:p>
          <a:p>
            <a:pPr algn="ctr"/>
            <a:r>
              <a:rPr lang="ru-RU" sz="4000" b="1" dirty="0" smtClean="0">
                <a:solidFill>
                  <a:srgbClr val="034896"/>
                </a:solidFill>
                <a:latin typeface="Times New Roman" pitchFamily="18" charset="0"/>
                <a:cs typeface="Times New Roman" pitchFamily="18" charset="0"/>
              </a:rPr>
              <a:t> 4 федеральных оператора: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8092" y="1972246"/>
            <a:ext cx="8799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«Национальный исследовательский Томский государственный университет»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132" y="3608169"/>
            <a:ext cx="8859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дополнительного профессионального образования «Институт развития профессионального образования»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3174" y="5047226"/>
            <a:ext cx="87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«Федеральное государственное бюджетное образовательное учреждение высшего образования «Российская академия народного хозяйства и государственной службы при Президенте Российской Федерации»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8183" y="6906006"/>
            <a:ext cx="8639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«Всероссийский научно-исследовательский институт труда» Министерства труда и социальной защиты Российской Федерации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ТГУ.jpg"/>
          <p:cNvPicPr>
            <a:picLocks noChangeAspect="1"/>
          </p:cNvPicPr>
          <p:nvPr/>
        </p:nvPicPr>
        <p:blipFill>
          <a:blip r:embed="rId4" cstate="print"/>
          <a:srcRect l="31959" t="13288" r="31186" b="14777"/>
          <a:stretch>
            <a:fillRect/>
          </a:stretch>
        </p:blipFill>
        <p:spPr>
          <a:xfrm>
            <a:off x="1753850" y="2075245"/>
            <a:ext cx="1004340" cy="1102667"/>
          </a:xfrm>
          <a:prstGeom prst="rect">
            <a:avLst/>
          </a:prstGeom>
        </p:spPr>
      </p:pic>
      <p:pic>
        <p:nvPicPr>
          <p:cNvPr id="12" name="Рисунок 11" descr="ИРП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3948" y="3679215"/>
            <a:ext cx="1154242" cy="1155112"/>
          </a:xfrm>
          <a:prstGeom prst="rect">
            <a:avLst/>
          </a:prstGeom>
        </p:spPr>
      </p:pic>
      <p:pic>
        <p:nvPicPr>
          <p:cNvPr id="13" name="Рисунок 12" descr="РАНхиГ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4028" y="5025394"/>
            <a:ext cx="1379094" cy="1602962"/>
          </a:xfrm>
          <a:prstGeom prst="rect">
            <a:avLst/>
          </a:prstGeom>
        </p:spPr>
      </p:pic>
      <p:pic>
        <p:nvPicPr>
          <p:cNvPr id="14" name="Рисунок 13" descr="ВНИИ Минтруд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96515" y="6940445"/>
            <a:ext cx="1247817" cy="12386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5538</TotalTime>
  <Words>178</Words>
  <Application>Microsoft Office PowerPoint</Application>
  <PresentationFormat>Произвольный</PresentationFormat>
  <Paragraphs>24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shebcz@mail.ru</cp:lastModifiedBy>
  <cp:revision>455</cp:revision>
  <cp:lastPrinted>2022-08-05T16:50:40Z</cp:lastPrinted>
  <dcterms:created xsi:type="dcterms:W3CDTF">2022-02-02T17:42:51Z</dcterms:created>
  <dcterms:modified xsi:type="dcterms:W3CDTF">2025-05-30T09:22:45Z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  <property fmtid="{D5CDD505-2E9C-101B-9397-08002B2CF9AE}" pid="5" name="_AdHocReviewCycleID">
    <vt:i4>1391892702</vt:i4>
  </property>
  <property fmtid="{D5CDD505-2E9C-101B-9397-08002B2CF9AE}" pid="6" name="_NewReviewCycle">
    <vt:lpwstr/>
  </property>
  <property fmtid="{D5CDD505-2E9C-101B-9397-08002B2CF9AE}" pid="7" name="_EmailSubject">
    <vt:lpwstr>Шаблоны презентаций в новом стиле для использования в работе</vt:lpwstr>
  </property>
  <property fmtid="{D5CDD505-2E9C-101B-9397-08002B2CF9AE}" pid="8" name="_AuthorEmail">
    <vt:lpwstr>infocentr@szn74.ru</vt:lpwstr>
  </property>
  <property fmtid="{D5CDD505-2E9C-101B-9397-08002B2CF9AE}" pid="9" name="_AuthorEmailDisplayName">
    <vt:lpwstr>Марина Габитова</vt:lpwstr>
  </property>
</Properties>
</file>